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804" r:id="rId3"/>
    <p:sldMasterId id="2147483816" r:id="rId4"/>
  </p:sldMasterIdLst>
  <p:notesMasterIdLst>
    <p:notesMasterId r:id="rId44"/>
  </p:notesMasterIdLst>
  <p:sldIdLst>
    <p:sldId id="257" r:id="rId5"/>
    <p:sldId id="278" r:id="rId6"/>
    <p:sldId id="276" r:id="rId7"/>
    <p:sldId id="277" r:id="rId8"/>
    <p:sldId id="281" r:id="rId9"/>
    <p:sldId id="282" r:id="rId10"/>
    <p:sldId id="283" r:id="rId11"/>
    <p:sldId id="261" r:id="rId12"/>
    <p:sldId id="294" r:id="rId13"/>
    <p:sldId id="295" r:id="rId14"/>
    <p:sldId id="296" r:id="rId15"/>
    <p:sldId id="297" r:id="rId16"/>
    <p:sldId id="298" r:id="rId17"/>
    <p:sldId id="299" r:id="rId18"/>
    <p:sldId id="285" r:id="rId19"/>
    <p:sldId id="300" r:id="rId20"/>
    <p:sldId id="301" r:id="rId21"/>
    <p:sldId id="314" r:id="rId22"/>
    <p:sldId id="286" r:id="rId23"/>
    <p:sldId id="302" r:id="rId24"/>
    <p:sldId id="303" r:id="rId25"/>
    <p:sldId id="304" r:id="rId26"/>
    <p:sldId id="305" r:id="rId27"/>
    <p:sldId id="317" r:id="rId28"/>
    <p:sldId id="287" r:id="rId29"/>
    <p:sldId id="289" r:id="rId30"/>
    <p:sldId id="312" r:id="rId31"/>
    <p:sldId id="313" r:id="rId32"/>
    <p:sldId id="306" r:id="rId33"/>
    <p:sldId id="308" r:id="rId34"/>
    <p:sldId id="315" r:id="rId35"/>
    <p:sldId id="290" r:id="rId36"/>
    <p:sldId id="307" r:id="rId37"/>
    <p:sldId id="309" r:id="rId38"/>
    <p:sldId id="311" r:id="rId39"/>
    <p:sldId id="310" r:id="rId40"/>
    <p:sldId id="291" r:id="rId41"/>
    <p:sldId id="316" r:id="rId42"/>
    <p:sldId id="29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учителей прошедшие 80 часовые курсы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2021-2022 уч г</c:v>
                </c:pt>
                <c:pt idx="1">
                  <c:v>2022-2023 уч г</c:v>
                </c:pt>
                <c:pt idx="2">
                  <c:v>2023-2024 уч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учителей, прошедшие 72 часовые курсы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2021-2022 уч г</c:v>
                </c:pt>
                <c:pt idx="1">
                  <c:v>2022-2023 уч г</c:v>
                </c:pt>
                <c:pt idx="2">
                  <c:v>2023-2024 уч 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курсы по предметам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2021-2022 уч г</c:v>
                </c:pt>
                <c:pt idx="1">
                  <c:v>2022-2023 уч г</c:v>
                </c:pt>
                <c:pt idx="2">
                  <c:v>2023-2024 уч 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</c:v>
                </c:pt>
                <c:pt idx="1">
                  <c:v>18</c:v>
                </c:pt>
                <c:pt idx="2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курсы цифровая грамотность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2021-2022 уч г</c:v>
                </c:pt>
                <c:pt idx="1">
                  <c:v>2022-2023 уч г</c:v>
                </c:pt>
                <c:pt idx="2">
                  <c:v>2023-2024 уч г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47</c:v>
                </c:pt>
                <c:pt idx="1">
                  <c:v>21</c:v>
                </c:pt>
                <c:pt idx="2">
                  <c:v>44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курсы по инклюзиву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2021-2022 уч г</c:v>
                </c:pt>
                <c:pt idx="1">
                  <c:v>2022-2023 уч г</c:v>
                </c:pt>
                <c:pt idx="2">
                  <c:v>2023-2024 уч 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общее количество педагогов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2021-2022 уч г</c:v>
                </c:pt>
                <c:pt idx="1">
                  <c:v>2022-2023 уч г</c:v>
                </c:pt>
                <c:pt idx="2">
                  <c:v>2023-2024 уч г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65</c:v>
                </c:pt>
                <c:pt idx="1">
                  <c:v>53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995840"/>
        <c:axId val="38605312"/>
        <c:axId val="0"/>
      </c:bar3DChart>
      <c:catAx>
        <c:axId val="120995840"/>
        <c:scaling>
          <c:orientation val="minMax"/>
        </c:scaling>
        <c:delete val="0"/>
        <c:axPos val="b"/>
        <c:majorTickMark val="out"/>
        <c:minorTickMark val="none"/>
        <c:tickLblPos val="nextTo"/>
        <c:crossAx val="38605312"/>
        <c:crosses val="autoZero"/>
        <c:auto val="1"/>
        <c:lblAlgn val="ctr"/>
        <c:lblOffset val="100"/>
        <c:noMultiLvlLbl val="0"/>
      </c:catAx>
      <c:valAx>
        <c:axId val="3860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995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6B602-AE09-4488-A3B0-F317EE33C990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ACDD3-B412-4565-AD88-92C1FF7F4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3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8390" y="685221"/>
            <a:ext cx="484122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6C3F-CB80-4F8D-9D19-17AA7E3C7BEF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2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804F-3662-4649-8642-CAF42E577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7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A80B-160E-4349-9934-4B2C66834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9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501F-ED6E-4072-A3EC-88397F1000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5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804F-3662-4649-8642-CAF42E577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2F044-6729-4199-AA5F-B61BDD5289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1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43B2-3762-430F-AF9A-F5147BAE63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7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8A84-8315-45A6-8043-5AF5DB85A0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6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8330A-C888-42FE-8D1F-969BF4A9DA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7165-AA0D-411E-8424-89C7BCA71F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22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BA00-975D-4929-96AE-437293ADE5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5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A4EF-0CD0-453E-A1A9-1EC9255F9B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4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2F044-6729-4199-AA5F-B61BDD5289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86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33DFD-50E3-4737-A71F-924AD639E1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A80B-160E-4349-9934-4B2C66834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501F-ED6E-4072-A3EC-88397F1000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804F-3662-4649-8642-CAF42E577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2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2F044-6729-4199-AA5F-B61BDD5289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48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43B2-3762-430F-AF9A-F5147BAE63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23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8A84-8315-45A6-8043-5AF5DB85A0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2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8330A-C888-42FE-8D1F-969BF4A9DA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43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7165-AA0D-411E-8424-89C7BCA71F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65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BA00-975D-4929-96AE-437293ADE5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6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43B2-3762-430F-AF9A-F5147BAE63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0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A4EF-0CD0-453E-A1A9-1EC9255F9B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10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33DFD-50E3-4737-A71F-924AD639E1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58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A80B-160E-4349-9934-4B2C66834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0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501F-ED6E-4072-A3EC-88397F1000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69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руж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15636" y="403411"/>
            <a:ext cx="2161309" cy="5809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820583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706582" y="587233"/>
            <a:ext cx="1579418" cy="1338894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ru-RU" sz="160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/>
          </p:nvPr>
        </p:nvSpPr>
        <p:spPr>
          <a:xfrm>
            <a:off x="706582" y="2031918"/>
            <a:ext cx="1579418" cy="3898234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5000"/>
              </a:lnSpc>
              <a:spcBef>
                <a:spcPts val="718"/>
              </a:spcBef>
              <a:buNone/>
              <a:defRPr lang="ru-RU" sz="900">
                <a:solidFill>
                  <a:schemeClr val="bg1"/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5636" y="6333564"/>
            <a:ext cx="2161309" cy="121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820583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77000" y="6252882"/>
            <a:ext cx="2244436" cy="2017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820583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2"/>
          </p:nvPr>
        </p:nvSpPr>
        <p:spPr>
          <a:xfrm>
            <a:off x="6477000" y="403412"/>
            <a:ext cx="2244436" cy="1555997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95000"/>
              </a:lnSpc>
              <a:spcBef>
                <a:spcPts val="0"/>
              </a:spcBef>
              <a:buNone/>
              <a:defRPr lang="ru-RU" sz="27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3"/>
          </p:nvPr>
        </p:nvSpPr>
        <p:spPr>
          <a:xfrm>
            <a:off x="6477001" y="2418370"/>
            <a:ext cx="2244148" cy="3713489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Щелкните значок, чтобы добавить рисунок</a:t>
            </a:r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4"/>
          </p:nvPr>
        </p:nvSpPr>
        <p:spPr>
          <a:xfrm>
            <a:off x="6477000" y="1999750"/>
            <a:ext cx="2244436" cy="30530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0"/>
              </a:spcBef>
              <a:buNone/>
              <a:defRPr lang="ru-RU" sz="700" b="0">
                <a:solidFill>
                  <a:schemeClr val="accent1"/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626149" y="5331466"/>
            <a:ext cx="1775012" cy="46913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ru-RU" sz="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 smtClean="0"/>
              <a:t>[Название компании]</a:t>
            </a:r>
            <a:br>
              <a:rPr lang="ru-RU" dirty="0" smtClean="0"/>
            </a:br>
            <a:r>
              <a:rPr lang="ru-RU" dirty="0" smtClean="0"/>
              <a:t>[Улица и дом]</a:t>
            </a:r>
            <a:br>
              <a:rPr lang="ru-RU" dirty="0" smtClean="0"/>
            </a:br>
            <a:r>
              <a:rPr lang="ru-RU" dirty="0" smtClean="0"/>
              <a:t>[Город, регион, индекс]</a:t>
            </a:r>
            <a:endParaRPr lang="ru-RU" dirty="0"/>
          </a:p>
        </p:txBody>
      </p:sp>
      <p:sp>
        <p:nvSpPr>
          <p:cNvPr id="29" name="Текст 9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3332780" y="2525247"/>
            <a:ext cx="2274670" cy="72149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r>
              <a:rPr lang="ru-RU" dirty="0" smtClean="0"/>
              <a:t>[Имя получателя]</a:t>
            </a:r>
            <a:endParaRPr lang="en-US" dirty="0" smtClean="0"/>
          </a:p>
          <a:p>
            <a:r>
              <a:rPr lang="ru-RU" dirty="0" smtClean="0"/>
              <a:t>[Адрес]</a:t>
            </a:r>
          </a:p>
          <a:p>
            <a:r>
              <a:rPr lang="ru-RU" dirty="0" smtClean="0"/>
              <a:t>[Город, регион, индекс]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3001750" y="394243"/>
            <a:ext cx="605118" cy="62345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820583">
              <a:lnSpc>
                <a:spcPct val="125000"/>
              </a:lnSpc>
            </a:pPr>
            <a:r>
              <a:rPr lang="ru-RU" sz="700" dirty="0" smtClean="0">
                <a:solidFill>
                  <a:prstClr val="white">
                    <a:lumMod val="85000"/>
                  </a:prstClr>
                </a:solidFill>
              </a:rPr>
              <a:t>МЕСТО ПЕЧАТИ</a:t>
            </a:r>
            <a:endParaRPr lang="ru-RU" sz="700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524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60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288">
          <p15:clr>
            <a:srgbClr val="FBAE40"/>
          </p15:clr>
        </p15:guide>
        <p15:guide id="4" pos="6048">
          <p15:clr>
            <a:srgbClr val="FBAE40"/>
          </p15:clr>
        </p15:guide>
        <p15:guide id="5" pos="2064">
          <p15:clr>
            <a:srgbClr val="A4A3A4"/>
          </p15:clr>
        </p15:guide>
        <p15:guide id="6" pos="4200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15635" y="2813266"/>
            <a:ext cx="2576946" cy="321119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ru-RU" sz="1300">
                <a:solidFill>
                  <a:schemeClr val="accent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Щелкните, чтобы изменить текст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/>
          </p:nvPr>
        </p:nvSpPr>
        <p:spPr>
          <a:xfrm>
            <a:off x="415636" y="3197706"/>
            <a:ext cx="2576945" cy="747944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718"/>
              </a:spcBef>
              <a:buNone/>
              <a:defRPr lang="ru-RU"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5637" y="6333564"/>
            <a:ext cx="8312727" cy="121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820583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9" name="Рисунок 21"/>
          <p:cNvSpPr>
            <a:spLocks noGrp="1"/>
          </p:cNvSpPr>
          <p:nvPr>
            <p:ph type="pic" sz="quarter" idx="19"/>
          </p:nvPr>
        </p:nvSpPr>
        <p:spPr>
          <a:xfrm>
            <a:off x="415635" y="403412"/>
            <a:ext cx="2909455" cy="2299447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Щелкните значок, чтобы добавить рисунок</a:t>
            </a:r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20"/>
          </p:nvPr>
        </p:nvSpPr>
        <p:spPr>
          <a:xfrm>
            <a:off x="415636" y="3945650"/>
            <a:ext cx="2576945" cy="197555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718"/>
              </a:spcBef>
              <a:buNone/>
              <a:defRPr lang="ru-RU" sz="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21"/>
          </p:nvPr>
        </p:nvSpPr>
        <p:spPr>
          <a:xfrm>
            <a:off x="415636" y="4167347"/>
            <a:ext cx="2576945" cy="1891691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718"/>
              </a:spcBef>
              <a:buNone/>
              <a:defRPr lang="ru-RU"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25090" y="403411"/>
            <a:ext cx="2576948" cy="22994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 defTabSz="820583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22"/>
          </p:nvPr>
        </p:nvSpPr>
        <p:spPr>
          <a:xfrm>
            <a:off x="3616034" y="685799"/>
            <a:ext cx="1995058" cy="1732571"/>
          </a:xfrm>
        </p:spPr>
        <p:txBody>
          <a:bodyPr lIns="0" tIns="0" rIns="0" bIns="0" anchor="ctr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8"/>
              </a:spcBef>
              <a:buNone/>
              <a:defRPr lang="ru-RU" sz="100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9"/>
          <p:cNvSpPr>
            <a:spLocks noGrp="1"/>
          </p:cNvSpPr>
          <p:nvPr>
            <p:ph type="body" sz="quarter" idx="23"/>
          </p:nvPr>
        </p:nvSpPr>
        <p:spPr>
          <a:xfrm>
            <a:off x="3332564" y="3197708"/>
            <a:ext cx="2576945" cy="1108919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718"/>
              </a:spcBef>
              <a:buNone/>
              <a:defRPr lang="ru-RU"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24"/>
          </p:nvPr>
        </p:nvSpPr>
        <p:spPr>
          <a:xfrm>
            <a:off x="3332564" y="4794591"/>
            <a:ext cx="2576945" cy="126444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718"/>
              </a:spcBef>
              <a:buNone/>
              <a:defRPr lang="ru-RU"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332564" y="4403912"/>
            <a:ext cx="2576946" cy="325885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ru-RU" sz="1300">
                <a:solidFill>
                  <a:schemeClr val="accent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Щелкните, чтобы изменить текст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26"/>
          </p:nvPr>
        </p:nvSpPr>
        <p:spPr>
          <a:xfrm>
            <a:off x="6389409" y="412971"/>
            <a:ext cx="2338955" cy="199781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718"/>
              </a:spcBef>
              <a:buNone/>
              <a:defRPr lang="ru-RU" sz="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27"/>
          </p:nvPr>
        </p:nvSpPr>
        <p:spPr>
          <a:xfrm>
            <a:off x="6389409" y="642401"/>
            <a:ext cx="2338955" cy="97708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718"/>
              </a:spcBef>
              <a:buNone/>
              <a:defRPr lang="ru-RU"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9"/>
          <p:cNvSpPr>
            <a:spLocks noGrp="1"/>
          </p:cNvSpPr>
          <p:nvPr>
            <p:ph type="body" sz="quarter" idx="28"/>
          </p:nvPr>
        </p:nvSpPr>
        <p:spPr>
          <a:xfrm>
            <a:off x="6389409" y="1743657"/>
            <a:ext cx="2338955" cy="199637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718"/>
              </a:spcBef>
              <a:buNone/>
              <a:defRPr lang="ru-RU" sz="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9"/>
          <p:cNvSpPr>
            <a:spLocks noGrp="1"/>
          </p:cNvSpPr>
          <p:nvPr>
            <p:ph type="body" sz="quarter" idx="29"/>
          </p:nvPr>
        </p:nvSpPr>
        <p:spPr>
          <a:xfrm>
            <a:off x="6389409" y="1972943"/>
            <a:ext cx="2338955" cy="24487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718"/>
              </a:spcBef>
              <a:buNone/>
              <a:defRPr lang="ru-RU"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6389408" y="2951084"/>
            <a:ext cx="2338956" cy="320564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ru-RU" sz="1300">
                <a:solidFill>
                  <a:schemeClr val="accent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Щелкните, чтобы изменить текст</a:t>
            </a:r>
          </a:p>
        </p:txBody>
      </p:sp>
      <p:sp>
        <p:nvSpPr>
          <p:cNvPr id="43" name="Текст 9"/>
          <p:cNvSpPr>
            <a:spLocks noGrp="1"/>
          </p:cNvSpPr>
          <p:nvPr>
            <p:ph type="body" sz="quarter" idx="31"/>
          </p:nvPr>
        </p:nvSpPr>
        <p:spPr>
          <a:xfrm>
            <a:off x="6389409" y="2306289"/>
            <a:ext cx="2338955" cy="644795"/>
          </a:xfrm>
        </p:spPr>
        <p:txBody>
          <a:bodyPr lIns="0" tIns="0" rIns="0" bIns="0" anchor="t">
            <a:noAutofit/>
          </a:bodyPr>
          <a:lstStyle>
            <a:lvl1pPr marL="123087" indent="-123087" latinLnBrk="0">
              <a:lnSpc>
                <a:spcPct val="114000"/>
              </a:lnSpc>
              <a:spcBef>
                <a:spcPts val="538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lang="ru-RU"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6389409" y="3321070"/>
            <a:ext cx="2338955" cy="638323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8000"/>
              </a:lnSpc>
              <a:spcBef>
                <a:spcPts val="0"/>
              </a:spcBef>
              <a:buNone/>
              <a:defRPr lang="ru-RU" sz="7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 smtClean="0"/>
              <a:t>[Организация]</a:t>
            </a:r>
            <a:br>
              <a:rPr lang="ru-RU" dirty="0" smtClean="0"/>
            </a:br>
            <a:r>
              <a:rPr lang="ru-RU" dirty="0" smtClean="0"/>
              <a:t>[Улица и дом]</a:t>
            </a:r>
            <a:br>
              <a:rPr lang="ru-RU" dirty="0" smtClean="0"/>
            </a:br>
            <a:r>
              <a:rPr lang="ru-RU" dirty="0" smtClean="0"/>
              <a:t>[Город, область, индекс]</a:t>
            </a:r>
            <a:br>
              <a:rPr lang="ru-RU" dirty="0" smtClean="0"/>
            </a:br>
            <a:r>
              <a:rPr lang="ru-RU" dirty="0" smtClean="0"/>
              <a:t>[Телефон]</a:t>
            </a:r>
            <a:br>
              <a:rPr lang="ru-RU" dirty="0" smtClean="0"/>
            </a:br>
            <a:r>
              <a:rPr lang="ru-RU" dirty="0" smtClean="0"/>
              <a:t>[Адрес электронной почты]</a:t>
            </a:r>
            <a:endParaRPr lang="ru-RU" dirty="0"/>
          </a:p>
        </p:txBody>
      </p:sp>
      <p:sp>
        <p:nvSpPr>
          <p:cNvPr id="50" name="Текст 9"/>
          <p:cNvSpPr>
            <a:spLocks noGrp="1"/>
          </p:cNvSpPr>
          <p:nvPr>
            <p:ph type="body" sz="quarter" idx="37" hasCustomPrompt="1"/>
          </p:nvPr>
        </p:nvSpPr>
        <p:spPr>
          <a:xfrm>
            <a:off x="6389409" y="4017406"/>
            <a:ext cx="2338955" cy="226052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8000"/>
              </a:lnSpc>
              <a:spcBef>
                <a:spcPts val="718"/>
              </a:spcBef>
              <a:buNone/>
              <a:defRPr lang="ru-RU" sz="700" b="0" baseline="0">
                <a:solidFill>
                  <a:schemeClr val="accent1"/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600"/>
            </a:lvl2pPr>
            <a:lvl3pPr marL="0" indent="0" latinLnBrk="0">
              <a:spcBef>
                <a:spcPts val="0"/>
              </a:spcBef>
              <a:buNone/>
              <a:defRPr lang="ru-RU" sz="1600"/>
            </a:lvl3pPr>
            <a:lvl4pPr marL="0" indent="0" latinLnBrk="0">
              <a:spcBef>
                <a:spcPts val="0"/>
              </a:spcBef>
              <a:buNone/>
              <a:defRPr lang="ru-RU" sz="1600"/>
            </a:lvl4pPr>
            <a:lvl5pPr marL="0" indent="0" latinLnBrk="0">
              <a:spcBef>
                <a:spcPts val="0"/>
              </a:spcBef>
              <a:buNone/>
              <a:defRPr lang="ru-RU" sz="1600"/>
            </a:lvl5pPr>
          </a:lstStyle>
          <a:p>
            <a:pPr lvl="0"/>
            <a:r>
              <a:rPr lang="ru-RU" dirty="0"/>
              <a:t>[Веб-адрес]</a:t>
            </a:r>
          </a:p>
        </p:txBody>
      </p:sp>
    </p:spTree>
    <p:extLst>
      <p:ext uri="{BB962C8B-B14F-4D97-AF65-F5344CB8AC3E}">
        <p14:creationId xmlns:p14="http://schemas.microsoft.com/office/powerpoint/2010/main" val="13501992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608">
          <p15:clr>
            <a:srgbClr val="FBAE40"/>
          </p15:clr>
        </p15:guide>
        <p15:guide id="2" orient="horz" pos="288">
          <p15:clr>
            <a:srgbClr val="FBAE40"/>
          </p15:clr>
        </p15:guide>
        <p15:guide id="0" pos="288">
          <p15:clr>
            <a:srgbClr val="FBAE40"/>
          </p15:clr>
        </p15:guide>
        <p15:guide id="3" pos="6048">
          <p15:clr>
            <a:srgbClr val="FBAE40"/>
          </p15:clr>
        </p15:guide>
        <p15:guide id="4" pos="2136">
          <p15:clr>
            <a:srgbClr val="A4A3A4"/>
          </p15:clr>
        </p15:guide>
        <p15:guide id="5" pos="4272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8A84-8315-45A6-8043-5AF5DB85A0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8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8330A-C888-42FE-8D1F-969BF4A9DA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7165-AA0D-411E-8424-89C7BCA71F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6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BA00-975D-4929-96AE-437293ADE5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7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A4EF-0CD0-453E-A1A9-1EC9255F9B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2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33DFD-50E3-4737-A71F-924AD639E1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9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C0120-AB91-4524-960A-F1709FF268E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1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C0120-AB91-4524-960A-F1709FF268E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5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C0120-AB91-4524-960A-F1709FF268E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9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82058" tIns="41029" rIns="82058" bIns="4102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82058" tIns="41029" rIns="82058" bIns="4102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fld id="{0F0C7E35-61C9-471C-870E-2CE47EA24035}" type="datetimeFigureOut">
              <a:rPr>
                <a:solidFill>
                  <a:prstClr val="black">
                    <a:tint val="75000"/>
                  </a:prstClr>
                </a:solidFill>
              </a:rPr>
              <a:pPr defTabSz="820583"/>
              <a:t>05.11.2024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fld id="{ED236ED2-EF9B-4B9B-9B58-09E1C1CBDE09}" type="slidenum">
              <a:rPr smtClean="0">
                <a:solidFill>
                  <a:prstClr val="black">
                    <a:tint val="75000"/>
                  </a:prstClr>
                </a:solidFill>
              </a:rPr>
              <a:pPr defTabSz="820583"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7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xStyles>
    <p:titleStyle>
      <a:lvl1pPr algn="l" defTabSz="902641" rtl="0" eaLnBrk="1" latinLnBrk="0" hangingPunct="1">
        <a:lnSpc>
          <a:spcPct val="90000"/>
        </a:lnSpc>
        <a:spcBef>
          <a:spcPct val="0"/>
        </a:spcBef>
        <a:buNone/>
        <a:defRPr lang="ru-RU"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60" indent="-225660" algn="l" defTabSz="902641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981" indent="-225660" algn="l" defTabSz="902641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301" indent="-225660" algn="l" defTabSz="902641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621" indent="-225660" algn="l" defTabSz="902641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942" indent="-225660" algn="l" defTabSz="902641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262" indent="-225660" algn="l" defTabSz="902641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583" indent="-225660" algn="l" defTabSz="902641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903" indent="-225660" algn="l" defTabSz="902641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223" indent="-225660" algn="l" defTabSz="902641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2641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320" algn="l" defTabSz="902641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641" algn="l" defTabSz="902641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961" algn="l" defTabSz="902641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282" algn="l" defTabSz="902641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602" algn="l" defTabSz="902641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7922" algn="l" defTabSz="902641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243" algn="l" defTabSz="902641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0563" algn="l" defTabSz="902641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42939"/>
            <a:ext cx="7515175" cy="1129878"/>
          </a:xfrm>
        </p:spPr>
        <p:txBody>
          <a:bodyPr/>
          <a:lstStyle/>
          <a:p>
            <a:pPr eaLnBrk="1" hangingPunct="1"/>
            <a:endParaRPr lang="ru-RU" sz="4800" b="1" dirty="0" smtClean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8976" y="3933056"/>
            <a:ext cx="7858125" cy="208823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«Организация работы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с 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одаренными детьми» </a:t>
            </a:r>
          </a:p>
          <a:p>
            <a:pPr algn="r" eaLnBrk="1" hangingPunct="1"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Марущак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А.И.,заместитель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директора по УВР </a:t>
            </a:r>
          </a:p>
          <a:p>
            <a:pPr algn="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КГУ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«Общеобразовательная школа №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12</a:t>
            </a:r>
          </a:p>
          <a:p>
            <a:pPr algn="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отдела образования города Рудного» УОАКО</a:t>
            </a:r>
          </a:p>
          <a:p>
            <a:pPr algn="r" eaLnBrk="1" hangingPunct="1">
              <a:defRPr/>
            </a:pPr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155101" y="1772816"/>
            <a:ext cx="4572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«В душе каждого ребенка есть невидимые струны. Если тронуть их умелой рукой, они красиво зазвучат».</a:t>
            </a:r>
            <a:endParaRPr lang="en-US" sz="2000" b="1" dirty="0">
              <a:solidFill>
                <a:srgbClr val="00206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В.А.Сухомлинский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32091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344" y="1052736"/>
            <a:ext cx="849694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Правда ли, что в детстве ты очень любил: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1. Подолгу играть в подвижные игры?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2. Придумывать игры и быть в них главным?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3. Играть в шашки, шахматы?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4. Ломать игрушки, чтобы посмотреть, что в середине?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5. Читать стихи или петь песни?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6. Разговаривать с незнакомыми или задавать вопросы?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7. Слушать музыку и ритмично танцевать под нее?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8. Рисовать или наблюдать, как рисуют другие?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9. Слушать или сочинять сказки, истории?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Тебе нравится сейчас: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10. Заниматься на уроках физкультуры или в спортивной секции?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11. Добровольно брать на себя обязанности организатора дела?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12. Помогать друзьям решать математические задачи?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13. Читать об известных открытиях и изобретениях?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14. Участвовать в художественной самодеятельности?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15. Помогать другим людям разбираться в их проблемах?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16. Читать или узнавать что-то новое об искусстве?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17. Заниматься в изостудии, художественном кружке?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18. Писать сочинения на свободную тему?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36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1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Получаешь ли ты особое удовольствие: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19. От участия и борьбы в спортивных соревнованиях?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20. Своего умение управлять людьми, распределять работу?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21. Решения сложных математических задач?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22. Починке бытовых электро-или радиоприборов?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23. Игры на сцене?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24. Общение с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людьми?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25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. Знакомств с новыми музыкальными инструментами, музыкальными  произведениями?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26. Посещение художественной выставки?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27. Перевода какого-то события, прочитанного или увиденного?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Тебя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 тянет: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28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К длительным физическим упражнениям?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29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Дел в группе, требующим твоей инициативы или настойчивости?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30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Разгадывание математических шарад?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31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Изготовлению каких-нибудь изделий (моделей)?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32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Участвовать в постановке спектакля?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33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Помочь людям, посочувствовать им?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34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Поиграть на музыкальном инструменте?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35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Порисовать красками или карандашами?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36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Писать стихи, прозу или просто вести дневник?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3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можешь длительное время: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37. Заниматься спортом или физическим трудом?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38. Энергично работать вместе с другими?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39. Заниматься черчением или шахматной комбинацией?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40. Копаться в механизмах, приборах?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41. Заботиться о молодых, слабых или больных людях?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42. Думать о судьбах людей, героев книг, что понравилось?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43. Исполнять музыкальные произведения?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44. Рисовать, лепить, фантазируя при этом?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45. Готовиться к докладу, сообщению, сочинению?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endParaRPr lang="ru-RU" sz="1600" b="1" i="1" dirty="0" smtClean="0">
              <a:latin typeface="Times New Roman"/>
              <a:ea typeface="Calibri"/>
              <a:cs typeface="Times New Roman"/>
            </a:endParaRP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endParaRPr lang="ru-RU" sz="1600" b="1" i="1" dirty="0">
              <a:latin typeface="Times New Roman"/>
              <a:ea typeface="Calibri"/>
              <a:cs typeface="Times New Roman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b="1" i="1" dirty="0" smtClean="0">
                <a:latin typeface="Times New Roman"/>
                <a:ea typeface="Calibri"/>
                <a:cs typeface="Times New Roman"/>
              </a:rPr>
              <a:t>Обработка 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полученных результатов.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021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Каждый столбик контрольного листа характеризует одно из направлений развития способностей личности ученика. При обработке данных подсчитывается сумма положительных ответов в каждом столбце.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I -физические (спортивные) ( 1, 10, 19, 28, 37 );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II – организаторские (2, 11, 20, 29, 38);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III-математические ( 3, 12, 21, 30, 39);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ІV-конструкторско-технические (4, 13, 22, 31, 40);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V – эмоционально-изобразительные (артистические) ( 5, 14, 23, 32, 41);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VI-коммуникативные ( 6, 15, 24, 33, 42);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VII-музыкальные ( 7, 16, 25, 34, 43);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VІІІ-художественно-изобразительные (8, 17, 26, 35, 44);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ІХ-филологические ( 9, 18, 27, 36, 45).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Проектное </a:t>
            </a:r>
            <a:r>
              <a:rPr lang="ru-RU" sz="3200" dirty="0" smtClean="0">
                <a:solidFill>
                  <a:srgbClr val="FF0000"/>
                </a:solidFill>
              </a:rPr>
              <a:t>обучение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Задачи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проектной деятельности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обучение планированию (учащийся должен уметь четко определить цель, описать основные шаги по достижению поставленной цели, концентрироваться на достижении цели, на протяжении всей работы);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формирование навыков сбора и обработки информации, материалов (учащийся должен уметь выбрать подходящую информацию);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умение анализировать (креативность и критическое мышление);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умение составлять письменный отчет (учащийся должен уметь составлять план работы, презентовать четко информацию, оформлять сноски);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формировать позитивное отношение к работе (учащийся должен проявлять инициативу, энтузиазм, стараться выполнить работу в срок).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15" y="4261155"/>
            <a:ext cx="2182557" cy="10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9" y="2518382"/>
            <a:ext cx="21828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78" y="4146709"/>
            <a:ext cx="21828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07" y="1254492"/>
            <a:ext cx="21828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03" y="2913403"/>
            <a:ext cx="21828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5796137" y="1767119"/>
            <a:ext cx="2520280" cy="1245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Times New Roman"/>
                <a:ea typeface="Calibri"/>
              </a:rPr>
              <a:t>Исследовательские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5943" y="1576013"/>
            <a:ext cx="119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Творческие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3773" y="3169618"/>
            <a:ext cx="1256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271649">
            <a:off x="5477609" y="2779908"/>
            <a:ext cx="481483" cy="374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1676">
            <a:off x="3278004" y="3871922"/>
            <a:ext cx="512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9785">
            <a:off x="2830345" y="2861548"/>
            <a:ext cx="4810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55917">
            <a:off x="4234402" y="2313928"/>
            <a:ext cx="4810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574">
            <a:off x="5281560" y="3752496"/>
            <a:ext cx="4810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1288" y="443983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Приключенческо-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3423" y="4625868"/>
            <a:ext cx="172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Times New Roman"/>
                <a:ea typeface="Calibri"/>
              </a:rPr>
              <a:t>Информационные 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180" y="2771916"/>
            <a:ext cx="167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Практико-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ориентированные 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00063" y="642938"/>
            <a:ext cx="8286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</a:rPr>
              <a:t>Развитие одаренности детей через исследовательскую деятельность</a:t>
            </a: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428625" y="1643063"/>
            <a:ext cx="835818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 учащихся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есть  творческий процесс совместной деятельности учащегося и учителя по поиску решения неизвестного, в ходе которого осуществляется передача между ними культурных ценностей, результатом является формирование научного мировоззрения.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28750" y="3752850"/>
            <a:ext cx="2071688" cy="71437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урок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536700" y="5013325"/>
            <a:ext cx="3357563" cy="85725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индивидуальные занятия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00063" y="2781300"/>
            <a:ext cx="2714625" cy="71437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основы ИД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456113" y="3286125"/>
            <a:ext cx="4429125" cy="1214438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занятия дополнительного образования</a:t>
            </a:r>
          </a:p>
        </p:txBody>
      </p:sp>
      <p:cxnSp>
        <p:nvCxnSpPr>
          <p:cNvPr id="3" name="Прямая со стрелкой 2"/>
          <p:cNvCxnSpPr>
            <a:stCxn id="10" idx="1"/>
          </p:cNvCxnSpPr>
          <p:nvPr/>
        </p:nvCxnSpPr>
        <p:spPr>
          <a:xfrm>
            <a:off x="1857375" y="3495675"/>
            <a:ext cx="411163" cy="2571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10" idx="0"/>
          </p:cNvCxnSpPr>
          <p:nvPr/>
        </p:nvCxnSpPr>
        <p:spPr>
          <a:xfrm>
            <a:off x="3214688" y="3138488"/>
            <a:ext cx="1241425" cy="4857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14688" y="3495675"/>
            <a:ext cx="1428750" cy="151765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64704"/>
            <a:ext cx="3531351" cy="543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836712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2-4 классы: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место-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Бадырхан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Бахыт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4б класс,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Нуршатаев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Мадияр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4а класс. Руководитель проекта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Сергазина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Г.М.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 место-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Ибраев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Дамир 2а класс. Руководитель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Кайдарова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Г.К.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место- Котова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Анастассия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2а класс. Руководитель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Кайдарова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Г.К.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место- Баев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Геогрий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2а класс. Руководитель Яковенко В.Р.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652594"/>
            <a:ext cx="4650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5-7 классы: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место-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Кутявина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Анна 5б класс,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Химанова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Алена 5в, руководитель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Таженова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Р.К.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 место –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Нуршатаева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Медина 6б класс, Криворотова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Анастассия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6б класс, руководитель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Джолдасова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К.Б.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место-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Тойжанова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Томирис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5в класс, руководитель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Таженова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Р.К.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место-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Жаукарбек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Нұрсәулет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5в класс,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Бахытов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Арман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5в класс, руководитель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Таженова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Р.К.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8934" y="4683919"/>
            <a:ext cx="45757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8-11 классы: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 место- Гофман Ксения 10 класс, руководитель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Ермагамбетова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Д.М.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место –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Елешова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Жанна 8б класс,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Каракаева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Айжан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8б класс, руководитель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Кумбасова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М.Б.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место –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Жумагелдиева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Айгерим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 класс, руководитель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Тарбакова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Л.М.</a:t>
            </a:r>
          </a:p>
        </p:txBody>
      </p:sp>
    </p:spTree>
    <p:extLst>
      <p:ext uri="{BB962C8B-B14F-4D97-AF65-F5344CB8AC3E}">
        <p14:creationId xmlns:p14="http://schemas.microsoft.com/office/powerpoint/2010/main" val="14878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нп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5210" r="9366" b="14419"/>
          <a:stretch/>
        </p:blipFill>
        <p:spPr bwMode="auto">
          <a:xfrm>
            <a:off x="4628232" y="2204864"/>
            <a:ext cx="43077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\Desktop\нп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5143" r="16940" b="5862"/>
          <a:stretch/>
        </p:blipFill>
        <p:spPr bwMode="auto">
          <a:xfrm>
            <a:off x="467544" y="260648"/>
            <a:ext cx="3960440" cy="48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>
                <a:solidFill>
                  <a:srgbClr val="C00000"/>
                </a:solidFill>
                <a:latin typeface="Times New Roman"/>
                <a:ea typeface="Calibri"/>
              </a:rPr>
              <a:t>Формирование клубов и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кружков, интересов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При организации деятельности кружков учитывается: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 интересы детей и добровольность выбора ими клуба, кружка, секций, студий;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 возрастные особенности детей, имеющийся у них опыт участия в такого рода занятиях;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 необходимость решения воспитательных и образовательных задач в единстве с основной программой;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 необходимость создания комфортной обстановки, в которой будет развиваться творческая личность;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 нормы нагрузки на ребенка.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0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68760"/>
            <a:ext cx="86106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Способностями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называют индивидуальные особенности личности, помогающие ей успешно заниматься определенной деятельностью.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Талантом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называют выдающиеся способности, высокую степень одаренности в какой-либо деятельности. Чаще всего талант проявляется в какой-то определенной сфере.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Гениальность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высшая степень развития таланта, связана она с созданием качественно новых, уникальных творений, открытием ранее неизведанных путей творчества.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При </a:t>
            </a:r>
            <a:r>
              <a:rPr lang="ru-RU" sz="28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организации деятельности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кружков учитывается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интересы детей и добровольность выбора ими клуба, кружка, секций, студий;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- возрастные особенности детей, имеющийся у них опыт участия в такого рода занятиях;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- необходимость решения воспитательных и образовательных задач в единстве с основной программой;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- необходимость создания комфортной обстановки, в которой будет развиваться творческая личность;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- нормы нагрузки на ребенка.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0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215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Результативность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работы с одаренными детьми, занятых в работе кружков, секций,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клубов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11" y="1556792"/>
            <a:ext cx="637194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8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Результативность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работы с одаренными детьми, занятых в работе кружков, секций, клубов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indent="0" algn="ctr">
              <a:spcAft>
                <a:spcPts val="0"/>
              </a:spcAft>
              <a:buNone/>
            </a:pPr>
            <a:r>
              <a:rPr lang="ru-RU" sz="1400" b="1" i="1" dirty="0">
                <a:latin typeface="Times New Roman"/>
                <a:ea typeface="Calibri"/>
                <a:cs typeface="Times New Roman"/>
              </a:rPr>
              <a:t>Эстетическое: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1) Городской конкурс творческих проектов  «Моя инициатива – моей Родине» - 2 место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Жумагельдиева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А. 10 класс;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Гема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А. – 3 место.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2) Городской конкурс мастеров художественного слова «Краски осени» -    Соколова Л.1А класс- 3 место, сертификат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Жылқыбай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М. 2Ә класс;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3) Городской конкурс художественного и декоративного творчества «Мой    удивительный мир» - 1 место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Химанова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А. 5в класс, - 1 место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Химанова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Н.   6В  класс, - 2 место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Химанова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Н. 6В;       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4) Городской конкурс детских творческих работ «Независимый Казахстан      глазами детей» - 2 место Банникова А. 3Б класс.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5) Городской конкурс «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Ерекше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балалар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  для детей с ООП – 1 место   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Кишинский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Р. 7А класс.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6) Городской конкурс прочтения произведений  М.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Макатаева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 - 3 место  Султанова Т. 7А класс.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7) Городской конкурс «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Мағжановские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чтения» - 1 место  Болдырева 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8)  Городской конкурс ораторского мастерства  на английском языке – 2 место  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Гема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9) Городской конкурс детского кино «Дети Казахстана в мире без границ»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    - 2 место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Гема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А., Матвеева С,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Тасмагамбетова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А,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Токтарова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Д. 10 класс;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10) Городской фестиваль «Летят журавли» - 2 место Шишкина А. 10класс, сертификат  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Круглякова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Э. 8А класс.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11) Городской конкурс детского творчества «Рудный STARS» - 2 место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Уакбаева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Д. 1 А класс.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12) Городской этап областного дистанционного форума юных краеведов, экологов     и натуралистов – 1 место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Вторский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Р. 4А класс, - 2 место Матвеева С. 10 класс,    -3 место Медведева Д. 8Б класс.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2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Результативность  работы с одаренными детьми, занятых в работе кружков, секций, клубов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b="1" i="1" dirty="0">
                <a:latin typeface="Times New Roman"/>
                <a:ea typeface="Calibri"/>
                <a:cs typeface="Times New Roman"/>
              </a:rPr>
              <a:t>Спортивное: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1) Городской военно-патриотический турнир «Ак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Найза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-2023»  - 1 место в номинации   Подтягивание (команда 9А класс), - 3 место Пятаков С. 9А класс.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2) Городской шахматный турнир -  2 место Кожевникова 6А класс, - 1 место Даниленко   М. 11 класс, - 3 место Митрошина В. 8А класс,  - 3 место Бакулин М. 10 класс, - 3 место Гречко П. 9А класс.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3) Городские соревнования по Тогыз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кумалак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 3 место Ильясова А. 6В класс; -   3 место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Нурмагамбетов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Н. 8А класс.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4) Городской Фестиваль лыжного спорта «Лыжня здоровья – 2024 г» - 2 место     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Тасмагамбетова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А. 10 класс,  - 3 место Макарова К. 4А класс,  - 3 место Пятаков С. 9А класс.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5) Городские соревнования по шашкам – 3 место Митрошина В. 8А класс.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6) Городские турнир «Алтын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мерген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-2023 г»  по стрельбе из пневматической винтовки –1 место Неженский К.  9А класс, 2 место  Гофман К. 10 класс, 1  место –  командное.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кружо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3" t="31333" r="2090" b="6310"/>
          <a:stretch/>
        </p:blipFill>
        <p:spPr bwMode="auto">
          <a:xfrm>
            <a:off x="251520" y="260648"/>
            <a:ext cx="4824536" cy="3201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1\Desktop\фото с уроков\кружок1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180491" cy="3135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dirty="0">
                <a:solidFill>
                  <a:srgbClr val="C00000"/>
                </a:solidFill>
                <a:latin typeface="Times New Roman"/>
                <a:ea typeface="Calibri"/>
              </a:rPr>
              <a:t>Курсы, семинары и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мастер-классы</a:t>
            </a: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endParaRPr lang="ru-RU" sz="20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spcAft>
                <a:spcPts val="1000"/>
              </a:spcAft>
              <a:buNone/>
            </a:pP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К </a:t>
            </a: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основным общим принципам обучения одарённых детей школьного возраста, относятся следующие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marL="0" indent="0" algn="ctr">
              <a:spcAft>
                <a:spcPts val="1000"/>
              </a:spcAft>
              <a:buNone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-Принцип индивидуализации и дифференциации обучения.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- Принцип развивающего и воспитывающего обучения.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-Принцип учёта возрастных возможностей.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6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9580">
              <a:spcAft>
                <a:spcPts val="100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Цель </a:t>
            </a:r>
            <a:r>
              <a:rPr lang="ru-RU" sz="16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курсов: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Подготовка преподавателей основного общего образования к росту и улучшению структуры деятельности с одаренными детьми в образовательных организациях и увеличение конкурентоспособности преподавателя.</a:t>
            </a:r>
            <a:r>
              <a:rPr lang="ru-RU" sz="1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Задачи: </a:t>
            </a:r>
            <a:endParaRPr lang="ru-RU" sz="16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1) Увеличение роли образовательной организации в развитии у учеников мотивации результативного обучения на базе информационного, методического, а также нормативно-правового, психолого-педагогического обеспечения,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2) Внесение в образовательную процедуру новых форм, способов, методов и инструментов преподавательской деятельности и увеличение профессионализма преподавателей, работа которых нацелена на взаимодействие с одаренными детьми, их социальную адаптацию.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3) Формирование у слушателей профессиональных навыков, компетенций по сопровождению обучения одарённых детей с учётом особенностей в условиях реализации ГОСО на уроках в школе и вне рамок образовательных учреждений.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8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Сведения о курсах повышения квалификации</a:t>
            </a:r>
            <a:r>
              <a:rPr lang="ru-RU" sz="28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37477"/>
              </p:ext>
            </p:extLst>
          </p:nvPr>
        </p:nvGraphicFramePr>
        <p:xfrm>
          <a:off x="1115617" y="1196752"/>
          <a:ext cx="6984777" cy="47525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2025"/>
                <a:gridCol w="2597822"/>
                <a:gridCol w="1358310"/>
                <a:gridCol w="1358310"/>
                <a:gridCol w="1358310"/>
              </a:tblGrid>
              <a:tr h="417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2021-2022уч.г.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2022-2023 уч.г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2023-2024 уч.г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учителей, прошедшие 80 часовые курсы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учителей, прошедших 72 часовые курсы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учителей, прошедших повышение квалификации по предметам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Курсы по цифровой грамотности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Курсы по инклюзиву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учителей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5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педагогов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года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6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2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Одаренные дети: формы и методы работы»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	Цель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создание условий для развития одаренности обучающихся и поддержка одаренных детей, повышение качества их обучения, расширение возможностей развития индивидуальных способностей, улучшение условий социальной адаптации детей.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783832" cy="10715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Одаренность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12447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системное, развивающееся в течение жизни качество психики, которое определяет возможность достижения человеком более высоких (необычных, незаурядных) результатов в одном или нескольких видах деятельности по сравнению с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другими людьми суммарное, общее личностное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свойство человека.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286256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9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Текст 36"/>
          <p:cNvSpPr>
            <a:spLocks noGrp="1"/>
          </p:cNvSpPr>
          <p:nvPr>
            <p:ph type="body" sz="quarter" idx="32"/>
          </p:nvPr>
        </p:nvSpPr>
        <p:spPr>
          <a:xfrm>
            <a:off x="6096002" y="219139"/>
            <a:ext cx="2867891" cy="64371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семинара</a:t>
            </a:r>
            <a:r>
              <a:rPr sz="9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sz="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Одаренные дети: формы и методы работы»</a:t>
            </a:r>
          </a:p>
          <a:p>
            <a:pPr>
              <a:lnSpc>
                <a:spcPct val="100000"/>
              </a:lnSpc>
            </a:pPr>
            <a:r>
              <a:rPr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семинара</a:t>
            </a:r>
            <a:r>
              <a:rPr sz="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900">
                <a:latin typeface="Times New Roman" pitchFamily="18" charset="0"/>
                <a:cs typeface="Times New Roman" pitchFamily="18" charset="0"/>
              </a:rPr>
              <a:t> </a:t>
            </a:r>
            <a:r>
              <a:rPr sz="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 одаренности обучающихся и поддержка одаренных детей, повышение качества их обучения, расширение возможностей развития индивидуальных способностей, улучшение условий социальной адаптации детей.</a:t>
            </a:r>
          </a:p>
          <a:p>
            <a:pPr>
              <a:lnSpc>
                <a:spcPct val="100000"/>
              </a:lnSpc>
            </a:pPr>
            <a:endParaRPr sz="9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семинара:</a:t>
            </a:r>
          </a:p>
          <a:p>
            <a:pPr algn="ctr">
              <a:lnSpc>
                <a:spcPct val="100000"/>
              </a:lnSpc>
            </a:pPr>
            <a:endParaRPr sz="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sz="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09.30-09.40 – Регистрация участников семинара (методический кабинет)</a:t>
            </a:r>
          </a:p>
          <a:p>
            <a:pPr lvl="0">
              <a:lnSpc>
                <a:spcPct val="100000"/>
              </a:lnSpc>
            </a:pPr>
            <a:endParaRPr sz="9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sz="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09.40-09.55 – Кофе-брейк (кабинет  №205)</a:t>
            </a:r>
          </a:p>
          <a:p>
            <a:pPr lvl="0">
              <a:lnSpc>
                <a:spcPct val="100000"/>
              </a:lnSpc>
            </a:pPr>
            <a:endParaRPr sz="9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sz="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10.00-10.20- Приветствие участников семинара. Теоретический модуль. Психологический тренинг. (кабинет №212)</a:t>
            </a:r>
          </a:p>
          <a:p>
            <a:pPr lvl="0" algn="ctr">
              <a:lnSpc>
                <a:spcPct val="100000"/>
              </a:lnSpc>
            </a:pPr>
            <a:r>
              <a:rPr lang="kk-KZ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Практический модуль</a:t>
            </a:r>
          </a:p>
          <a:p>
            <a:pPr lvl="0" algn="ctr">
              <a:lnSpc>
                <a:spcPct val="100000"/>
              </a:lnSpc>
            </a:pPr>
            <a:endParaRPr sz="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sz="900" b="1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10.25- 11.05 – Урок биологии «Спинной мозг, строение и функции»  (7 класс) Нурпеисова С.У., учитель биологии (кабинет №209) </a:t>
            </a:r>
          </a:p>
          <a:p>
            <a:pPr lvl="0">
              <a:lnSpc>
                <a:spcPct val="100000"/>
              </a:lnSpc>
            </a:pPr>
            <a:endParaRPr sz="900" b="1">
              <a:solidFill>
                <a:srgbClr val="34951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10.25- 11.05- Практико-ориентированное занятие по химии для мотивированных обучающихся «Электролиз растворов и расплавов солей»                (10 класс), Мухамбетжанов О.Ж., учитель химии      (кабинет № 304)</a:t>
            </a:r>
          </a:p>
          <a:p>
            <a:pPr lvl="0">
              <a:lnSpc>
                <a:spcPct val="100000"/>
              </a:lnSpc>
            </a:pPr>
            <a:endParaRPr sz="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sz="900" b="1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11.20-12.00- Мастер –класс  « Применение </a:t>
            </a:r>
            <a:r>
              <a:rPr lang="en-US" sz="900" b="1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sz="900" b="1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-технологий на уроках географии», (11 класс), Матвеева Т.А., учитель географии (кабинет №204)</a:t>
            </a:r>
          </a:p>
          <a:p>
            <a:pPr lvl="0">
              <a:lnSpc>
                <a:spcPct val="100000"/>
              </a:lnSpc>
            </a:pPr>
            <a:endParaRPr sz="9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sz="9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11.20-12.00 Внеклассная работа «Техника работы с бумагой "Айрис  фойлдинг" (радужное складывание)» (5 класс), Овсянникова Л.Ю., руководитель кружка «</a:t>
            </a:r>
            <a:r>
              <a:rPr sz="9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Рукодельница</a:t>
            </a:r>
            <a:r>
              <a:rPr sz="9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(кабинет №205)</a:t>
            </a:r>
          </a:p>
          <a:p>
            <a:pPr lvl="0">
              <a:lnSpc>
                <a:spcPct val="100000"/>
              </a:lnSpc>
            </a:pPr>
            <a:endParaRPr sz="9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sz="9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11.20-12.00 Мастер – класс  «Истина рождается в споре»,  (7-9 классы) Таженова Р. К., руководитель дебатного клуба  (кабинет №206)</a:t>
            </a:r>
          </a:p>
          <a:p>
            <a:pPr lvl="0">
              <a:lnSpc>
                <a:spcPct val="100000"/>
              </a:lnSpc>
            </a:pPr>
            <a:endParaRPr sz="9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sz="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12.05-12.45 Подведение итогов семинара (актовый зал)</a:t>
            </a:r>
          </a:p>
          <a:p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23"/>
          </p:nvPr>
        </p:nvSpPr>
        <p:spPr>
          <a:xfrm>
            <a:off x="3332565" y="2891117"/>
            <a:ext cx="2576945" cy="3119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4" name="Текст 43"/>
          <p:cNvSpPr>
            <a:spLocks noGrp="1"/>
          </p:cNvSpPr>
          <p:nvPr>
            <p:ph type="body" sz="quarter" idx="22"/>
          </p:nvPr>
        </p:nvSpPr>
        <p:spPr>
          <a:xfrm>
            <a:off x="3616034" y="685801"/>
            <a:ext cx="1995058" cy="1627095"/>
          </a:xfrm>
        </p:spPr>
        <p:txBody>
          <a:bodyPr/>
          <a:lstStyle/>
          <a:p>
            <a:pPr algn="ctr"/>
            <a:endParaRPr sz="1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sz="1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sz="1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sz="1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для заместителей директоров организаций образования</a:t>
            </a:r>
          </a:p>
          <a:p>
            <a:pPr algn="ctr">
              <a:lnSpc>
                <a:spcPct val="100000"/>
              </a:lnSpc>
            </a:pPr>
            <a:r>
              <a:rPr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ұйымдары директорының орынбасарларына арналған семинар</a:t>
            </a:r>
          </a:p>
          <a:p>
            <a:pPr algn="ctr"/>
            <a:endParaRPr sz="11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smtClean="0"/>
              <a:t/>
            </a:r>
            <a:br>
              <a:rPr smtClean="0"/>
            </a:br>
            <a:endParaRPr smtClean="0"/>
          </a:p>
          <a:p>
            <a:endParaRPr smtClean="0"/>
          </a:p>
          <a:p>
            <a:endParaRPr lang="ru-RU" dirty="0"/>
          </a:p>
        </p:txBody>
      </p:sp>
      <p:pic>
        <p:nvPicPr>
          <p:cNvPr id="4097" name="Picture 1" descr="C:\Users\zavuch-NK\Downloads\спорт.jpg"/>
          <p:cNvPicPr>
            <a:picLocks noChangeAspect="1" noChangeArrowheads="1"/>
          </p:cNvPicPr>
          <p:nvPr/>
        </p:nvPicPr>
        <p:blipFill>
          <a:blip r:embed="rId3" cstate="print"/>
          <a:srcRect l="13940" t="6094" r="24697" b="7980"/>
          <a:stretch>
            <a:fillRect/>
          </a:stretch>
        </p:blipFill>
        <p:spPr bwMode="auto">
          <a:xfrm rot="774973">
            <a:off x="4536082" y="4243294"/>
            <a:ext cx="1407170" cy="107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zavuch-NK\Downloads\сказка.jpg"/>
          <p:cNvPicPr>
            <a:picLocks noChangeAspect="1" noChangeArrowheads="1"/>
          </p:cNvPicPr>
          <p:nvPr/>
        </p:nvPicPr>
        <p:blipFill>
          <a:blip r:embed="rId4" cstate="print"/>
          <a:srcRect l="14902" t="35098" b="3922"/>
          <a:stretch>
            <a:fillRect/>
          </a:stretch>
        </p:blipFill>
        <p:spPr bwMode="auto">
          <a:xfrm rot="20544244" flipH="1">
            <a:off x="3209100" y="2937878"/>
            <a:ext cx="1443351" cy="100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zavuch-NK\Downloads\фото2.jpg"/>
          <p:cNvPicPr>
            <a:picLocks noChangeAspect="1" noChangeArrowheads="1"/>
          </p:cNvPicPr>
          <p:nvPr/>
        </p:nvPicPr>
        <p:blipFill>
          <a:blip r:embed="rId5" cstate="print"/>
          <a:srcRect l="10455" t="37071" r="10606" b="2929"/>
          <a:stretch>
            <a:fillRect/>
          </a:stretch>
        </p:blipFill>
        <p:spPr bwMode="auto">
          <a:xfrm rot="20450808">
            <a:off x="3154055" y="4279301"/>
            <a:ext cx="1507524" cy="100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zavuch-NK\Downloads\фото3,.jpg"/>
          <p:cNvPicPr>
            <a:picLocks noChangeAspect="1" noChangeArrowheads="1"/>
          </p:cNvPicPr>
          <p:nvPr/>
        </p:nvPicPr>
        <p:blipFill>
          <a:blip r:embed="rId6" cstate="print"/>
          <a:srcRect l="10758" t="16869" r="13788" b="22525"/>
          <a:stretch>
            <a:fillRect/>
          </a:stretch>
        </p:blipFill>
        <p:spPr bwMode="auto">
          <a:xfrm rot="1298977">
            <a:off x="4470796" y="2951291"/>
            <a:ext cx="1432595" cy="104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zavuch-NK\Downloads\фото3.jpg"/>
          <p:cNvPicPr>
            <a:picLocks noChangeAspect="1" noChangeArrowheads="1"/>
          </p:cNvPicPr>
          <p:nvPr/>
        </p:nvPicPr>
        <p:blipFill>
          <a:blip r:embed="rId7" cstate="print"/>
          <a:srcRect l="1212" t="2929" r="4697" b="11818"/>
          <a:stretch>
            <a:fillRect/>
          </a:stretch>
        </p:blipFill>
        <p:spPr bwMode="auto">
          <a:xfrm>
            <a:off x="3826369" y="3464711"/>
            <a:ext cx="1488314" cy="98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zavuch-NK\Downloads\фото4.jpg"/>
          <p:cNvPicPr>
            <a:picLocks noChangeAspect="1" noChangeArrowheads="1"/>
          </p:cNvPicPr>
          <p:nvPr/>
        </p:nvPicPr>
        <p:blipFill>
          <a:blip r:embed="rId8" cstate="print"/>
          <a:srcRect l="14545" t="2525" r="7424" b="2727"/>
          <a:stretch>
            <a:fillRect/>
          </a:stretch>
        </p:blipFill>
        <p:spPr bwMode="auto">
          <a:xfrm rot="20611395">
            <a:off x="3186169" y="5384619"/>
            <a:ext cx="1318349" cy="109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zavuch-NK\Downloads\фото 5.jpg"/>
          <p:cNvPicPr>
            <a:picLocks noChangeAspect="1" noChangeArrowheads="1"/>
          </p:cNvPicPr>
          <p:nvPr/>
        </p:nvPicPr>
        <p:blipFill>
          <a:blip r:embed="rId9" cstate="print"/>
          <a:srcRect l="26453" t="19238" r="2686" b="13269"/>
          <a:stretch>
            <a:fillRect/>
          </a:stretch>
        </p:blipFill>
        <p:spPr bwMode="auto">
          <a:xfrm rot="858767">
            <a:off x="4418006" y="5430855"/>
            <a:ext cx="1564714" cy="96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zavuch-NK\Downloads\фото7.jpg"/>
          <p:cNvPicPr>
            <a:picLocks noChangeAspect="1" noChangeArrowheads="1"/>
          </p:cNvPicPr>
          <p:nvPr/>
        </p:nvPicPr>
        <p:blipFill>
          <a:blip r:embed="rId10" cstate="print"/>
          <a:srcRect l="7273" r="10455" b="13232"/>
          <a:stretch>
            <a:fillRect/>
          </a:stretch>
        </p:blipFill>
        <p:spPr bwMode="auto">
          <a:xfrm>
            <a:off x="3958501" y="4801670"/>
            <a:ext cx="1121008" cy="86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Текст 15"/>
          <p:cNvSpPr>
            <a:spLocks noGrp="1"/>
          </p:cNvSpPr>
          <p:nvPr>
            <p:ph type="body" sz="quarter" idx="20"/>
          </p:nvPr>
        </p:nvSpPr>
        <p:spPr>
          <a:xfrm>
            <a:off x="256568" y="1862667"/>
            <a:ext cx="2774115" cy="5142877"/>
          </a:xfrm>
        </p:spPr>
        <p:txBody>
          <a:bodyPr/>
          <a:lstStyle/>
          <a:p>
            <a:endParaRPr sz="9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9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9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9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Дарынды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формалары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>
              <a:lnSpc>
                <a:spcPct val="100000"/>
              </a:lnSpc>
            </a:pP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Семинардың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sz="9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дарындылығын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дарынды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қабілеттерін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мүмкіндіктерін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кеңейту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жағдайларын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жақсарту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бағдарламасы</a:t>
            </a:r>
            <a:r>
              <a:rPr sz="9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sz="9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09.30 – 09.40-Семинарға </a:t>
            </a:r>
            <a:r>
              <a:rPr sz="9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қатысушыларды</a:t>
            </a: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тіркеу</a:t>
            </a: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sz="9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кабинет)</a:t>
            </a:r>
          </a:p>
          <a:p>
            <a:pPr>
              <a:lnSpc>
                <a:spcPct val="100000"/>
              </a:lnSpc>
            </a:pP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09.40 - 09.55-Кофе-брейк (№205 кабинет) </a:t>
            </a:r>
          </a:p>
          <a:p>
            <a:pPr algn="ctr">
              <a:lnSpc>
                <a:spcPct val="100000"/>
              </a:lnSpc>
            </a:pP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10.00 - 10.20-Семинарға </a:t>
            </a:r>
            <a:r>
              <a:rPr sz="9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қатысушыларды</a:t>
            </a: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құттықтау</a:t>
            </a: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9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Теориялық</a:t>
            </a: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модуль. </a:t>
            </a:r>
            <a:r>
              <a:rPr sz="9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Психологиялы</a:t>
            </a:r>
            <a:r>
              <a:rPr lang="kk-KZ"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тренинг.               (№ 212 кабинет)                                                                </a:t>
            </a:r>
            <a:r>
              <a:rPr lang="kk-KZ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Практикалық модуль</a:t>
            </a:r>
            <a:endParaRPr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10.25-11.05 - "</a:t>
            </a:r>
            <a:r>
              <a:rPr sz="900" dirty="0" err="1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Жұлын</a:t>
            </a:r>
            <a:r>
              <a:rPr sz="900" dirty="0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900" dirty="0" err="1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sz="900" dirty="0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sz="900" dirty="0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sz="900" dirty="0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" биология </a:t>
            </a:r>
            <a:r>
              <a:rPr sz="900" dirty="0" err="1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сабағы</a:t>
            </a:r>
            <a:r>
              <a:rPr sz="900" dirty="0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, (7 </a:t>
            </a:r>
            <a:r>
              <a:rPr sz="900" dirty="0" err="1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sz="900" dirty="0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) Нурпеисова С. У., биология </a:t>
            </a:r>
            <a:r>
              <a:rPr sz="900" dirty="0" err="1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sz="900" dirty="0">
                <a:solidFill>
                  <a:srgbClr val="34951D"/>
                </a:solidFill>
                <a:latin typeface="Times New Roman" pitchFamily="18" charset="0"/>
                <a:cs typeface="Times New Roman" pitchFamily="18" charset="0"/>
              </a:rPr>
              <a:t> (№209 кабинет) </a:t>
            </a: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10.25 - 11.05-Дәлелді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алушыларға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химия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тәжірибеге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бағдарланған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Ерітінділер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тұз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балқымаларының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электролизі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(10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О. Ж.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Мұхамбетжанов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химия </a:t>
            </a:r>
            <a:r>
              <a:rPr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(№ 304 кабинет)</a:t>
            </a:r>
          </a:p>
          <a:p>
            <a:pPr>
              <a:lnSpc>
                <a:spcPct val="100000"/>
              </a:lnSpc>
            </a:pP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11.20 - 12.00 – География </a:t>
            </a:r>
            <a:r>
              <a:rPr sz="900" dirty="0" err="1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сабақтарында</a:t>
            </a:r>
            <a:r>
              <a:rPr sz="90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90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STEM-</a:t>
            </a:r>
            <a:r>
              <a:rPr sz="900" dirty="0" err="1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технологияларды</a:t>
            </a:r>
            <a:r>
              <a:rPr sz="90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sz="90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sz="900" dirty="0" err="1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sz="90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сыныбы</a:t>
            </a:r>
            <a:r>
              <a:rPr sz="90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      (11 </a:t>
            </a:r>
            <a:r>
              <a:rPr sz="900" dirty="0" err="1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sz="90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),Т. А. Матвеева, география </a:t>
            </a:r>
            <a:r>
              <a:rPr sz="900" dirty="0" err="1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sz="90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      (№ 204 кабинет) </a:t>
            </a: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11.20-12.00 " Айрис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фойлдинг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қағазбен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техникасы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(радуга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бүктеу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)"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сыныптан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,Овсянникова 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Л.Ю.,"Ине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әйел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үйірмесінің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sz="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(№ 205 кабинет) </a:t>
            </a:r>
          </a:p>
          <a:p>
            <a:pPr>
              <a:lnSpc>
                <a:spcPct val="100000"/>
              </a:lnSpc>
            </a:pPr>
            <a:r>
              <a:rPr sz="900" dirty="0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11.20 – 12.00 "</a:t>
            </a:r>
            <a:r>
              <a:rPr sz="900" dirty="0" err="1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Ақиқат</a:t>
            </a:r>
            <a:r>
              <a:rPr sz="900" dirty="0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 дау-</a:t>
            </a:r>
            <a:r>
              <a:rPr sz="900" dirty="0" err="1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дамайда</a:t>
            </a:r>
            <a:r>
              <a:rPr sz="900" dirty="0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туады</a:t>
            </a:r>
            <a:r>
              <a:rPr sz="900" dirty="0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" Мастер-класс, (7-9 </a:t>
            </a:r>
            <a:r>
              <a:rPr sz="900" dirty="0" err="1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sz="900" dirty="0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sz="900" dirty="0" err="1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Таженова</a:t>
            </a:r>
            <a:r>
              <a:rPr sz="900" dirty="0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 Р.К., </a:t>
            </a:r>
            <a:r>
              <a:rPr sz="900" dirty="0" err="1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пікірсайыс</a:t>
            </a:r>
            <a:r>
              <a:rPr sz="900" dirty="0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клубының</a:t>
            </a:r>
            <a:r>
              <a:rPr sz="900" dirty="0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sz="900" dirty="0">
                <a:solidFill>
                  <a:srgbClr val="B41CA9"/>
                </a:solidFill>
                <a:latin typeface="Times New Roman" pitchFamily="18" charset="0"/>
                <a:cs typeface="Times New Roman" pitchFamily="18" charset="0"/>
              </a:rPr>
              <a:t> (№206 кабинет)</a:t>
            </a:r>
          </a:p>
          <a:p>
            <a:pPr>
              <a:lnSpc>
                <a:spcPct val="100000"/>
              </a:lnSpc>
            </a:pPr>
            <a:r>
              <a:rPr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12.05-12.45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семинардың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қорытындысын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(акт залы)</a:t>
            </a:r>
          </a:p>
          <a:p>
            <a:r>
              <a:rPr sz="900" b="0" dirty="0">
                <a:solidFill>
                  <a:schemeClr val="tx1"/>
                </a:solidFill>
              </a:rPr>
              <a:t/>
            </a:r>
            <a:br>
              <a:rPr sz="900" b="0" dirty="0">
                <a:solidFill>
                  <a:schemeClr val="tx1"/>
                </a:solidFill>
              </a:rPr>
            </a:br>
            <a:endParaRPr sz="900" b="0" dirty="0">
              <a:solidFill>
                <a:schemeClr val="tx1"/>
              </a:solidFill>
            </a:endParaRPr>
          </a:p>
          <a:p>
            <a:r>
              <a:rPr b="0" dirty="0" smtClean="0"/>
              <a:t/>
            </a:r>
            <a:br>
              <a:rPr b="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11\Desktop\ур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17108" r="12576" b="9451"/>
          <a:stretch/>
        </p:blipFill>
        <p:spPr bwMode="auto">
          <a:xfrm>
            <a:off x="242743" y="332656"/>
            <a:ext cx="2520280" cy="379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1\Desktop\ур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6377" r="7198"/>
          <a:stretch/>
        </p:blipFill>
        <p:spPr bwMode="auto">
          <a:xfrm>
            <a:off x="2789663" y="950300"/>
            <a:ext cx="3180231" cy="2560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11\Desktop\урок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402873" cy="320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11\Desktop\ур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t="29330" r="7689" b="9305"/>
          <a:stretch/>
        </p:blipFill>
        <p:spPr bwMode="auto">
          <a:xfrm>
            <a:off x="683568" y="4293096"/>
            <a:ext cx="4538158" cy="244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11\Desktop\урок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403" b="5557"/>
          <a:stretch/>
        </p:blipFill>
        <p:spPr bwMode="auto">
          <a:xfrm>
            <a:off x="5652120" y="3579584"/>
            <a:ext cx="3049222" cy="3157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dirty="0">
                <a:solidFill>
                  <a:srgbClr val="C00000"/>
                </a:solidFill>
                <a:latin typeface="Times New Roman"/>
                <a:ea typeface="Calibri"/>
              </a:rPr>
              <a:t>Конкурсы и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олимпиады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Целями работы являются</a:t>
            </a:r>
            <a:r>
              <a:rPr lang="ru-RU" sz="1600" b="1" i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indent="0" algn="ctr">
              <a:spcAft>
                <a:spcPts val="100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-Развитие познавательной активности учащихся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-Формирование интереса к изучению общеобразовательных предметов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-Выявления уровня подготовки учащихся по общеобразовательным предметам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-Развитие самостоятельного, поискового, исследовательского мышления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-Формирование творческой активности обучающихся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-Развитие способности к нахождению аналогий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-Учить работать командой (группой)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-Способствовать развитию мышления и коммуникативных способностей учащихся.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0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Участие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обучающихся в олимпиадах </a:t>
            </a:r>
            <a:r>
              <a:rPr lang="ru-RU" sz="2400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 общеобразовательным предметам</a:t>
            </a:r>
            <a:r>
              <a:rPr lang="ru-RU" sz="2400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latin typeface="Times New Roman"/>
                <a:ea typeface="Calibri"/>
                <a:cs typeface="Times New Roman"/>
              </a:rPr>
              <a:t>	Цель</a:t>
            </a:r>
            <a:r>
              <a:rPr lang="ru-RU" sz="1800" b="1" i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выявление и развитие у обучающихся интеллектуальных и творческих   способностей; активизация различных форм внеурочной и внешкольной работы с обучающимися; создание необходимых условий для поддержки одаренных детей и творчески работающих педагогов.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5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 городского этапа олимпиады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1)	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Паштанов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Глеб, (10 класс), казахский язык и литература,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Таженова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Р.К.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2)	Матвеева София, (10 класс), русский язык и литература,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Ямковая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Е.А.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3)	Дозорцева Ангелина, (9А класс), основы права,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Амергалеева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Г.К.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4)	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Гема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Анастассия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(10 класс), английский язык,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Ахтямова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Л.Е.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5)	Гречко Павел, (9А класс), английский язык,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Кожамжарова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М.А.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6)	Ахметов Вадим, (9А класс), география,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Пудова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Т.А.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7)	Журавлева София, (10 класс), география,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Пудова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Т.А.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8)	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Якутене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Анастассия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(9Б класс), биология, учитель Нурпеисова С.У.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9)	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Айкенова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Айым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(11 класс), биология, учитель Нурпеисова С.У.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10)	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Жумагелдиева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Айгерим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(10 класс), биология, учитель Нурпеисова С.У.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4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Победители городского этапа олимпиады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1)	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Паштанов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Глеб-1 место, казахский язык и литература,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Таженова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Р.К.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2)	Ахметов Вадим-2 место, география,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Пудова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Т.А.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3)	Матвеева София-3 место, русский язык и литература,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Ямковая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Е.А.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4)	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Якутене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Анастассия-3 место, биология, учитель Нурпеисова С.У.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5)	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Жумагелдиева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Айгерим-3 место, биология, учитель Нурпеисова С.У.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6)	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Айкенова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Айым-3 место, биология, учитель Нурпеисова С.У.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7)	Гречко Павел-3 место, английский язык,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Ахтямова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Л.Е.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8)	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Гема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Анастассия-3 место, английский язык, 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Ахтямова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Л.Е.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Победители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областного этапа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Паштанов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Глеб занял 2 место по казахскому языку и литературе, учитель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Таженова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Р.К.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4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600" b="1" i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i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i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sz="3600" b="1" i="1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 родителями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Принципы работы с родителями</a:t>
            </a:r>
          </a:p>
          <a:p>
            <a:pPr marL="0" indent="0" algn="ctr">
              <a:spcAft>
                <a:spcPts val="1000"/>
              </a:spcAft>
              <a:buNone/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- родители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должны быть посвящены в особенности образовательного процесса;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предупреждены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 возможных трудностях, возникающих у детей в разные периоды;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необходимо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овладевать некоторыми знаниями и умениями, чтобы суметь оказать помощь ребенку.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80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ро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960440" cy="3115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11\Desktop\род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9"/>
          <a:stretch/>
        </p:blipFill>
        <p:spPr bwMode="auto">
          <a:xfrm>
            <a:off x="4831432" y="3606026"/>
            <a:ext cx="4053252" cy="2869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5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Система менеджмента по работе с одаренными детьми и педагогами является важным инструментом для создания условий, способствующих развитию талантов. Эффективная реализация данной системы требует комплексного подхода, вовлечения всех участников образовательного процесса и постоянного совершенствования методов работы.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Система менеджмента в работе с одаренными детьми — это комплексный подход, который включает в себя целую сеть действий и инициатив. Наша цель — помочь каждому одаренному ребенку раскрыть свои таланты и реализовать свои мечты, а значит, мы должны сделать все возможное для успешного их развития.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0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647836" cy="12255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Степень одаренности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7647836" cy="492922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sz="2400" dirty="0" smtClean="0"/>
              <a:t> —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сверходаренные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дети, таких называют гениями. Это самая малочисленная группа, к которой относят не более одного человека на десять тысяч.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400" dirty="0" smtClean="0"/>
              <a:t>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высокоодаренные, или талантливые, примерно 2‑3 %.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Третья </a:t>
            </a:r>
            <a:r>
              <a:rPr lang="ru-RU" sz="2400" dirty="0" smtClean="0"/>
              <a:t>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собственно одаренные (15‑25 %).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Остальные дети входят в пределы нормы (70 %) </a:t>
            </a:r>
          </a:p>
          <a:p>
            <a:endParaRPr lang="ru-RU" dirty="0"/>
          </a:p>
        </p:txBody>
      </p:sp>
      <p:pic>
        <p:nvPicPr>
          <p:cNvPr id="4" name="Рисунок 3" descr="а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99" y="4786322"/>
            <a:ext cx="2667019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Цели системы менеджмента в работе с одаренными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Выявление одаренности: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Налаживание систематического процесса диагностики и оценки способностей учащихся.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Создание индивидуальных образовательных траекторий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Разработка программ, учитывающих уникальные способности и интересы каждого ребенка.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Поддержка и развитие одаренности: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Обеспечение доступа к дополнительным образовательным ресурсам и программам.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Сотрудничество с педагогами и родителями: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Обмениваясь опытом и информацией, создавать единое информационное пространство для поддержки одаренных детей.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3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Задачи системы менеджмента:</a:t>
            </a:r>
            <a: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Анализ потребностей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Исследование интересов и потребностей одаренных детей для создания адаптированной образовательной среды.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Обучение педагогов: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Проведение тренингов и семинаров для учителей,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направленных на развитие навыков работы с одаренными детьми.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Мониторинг эффективности: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Постоянная оценка успешности образовательных программ и внедрение изменений на основе полученных данных.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Создание сетевого взаимодействия: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Формирование партнерских отношений между образовательными учреждениями, инновационными центрами и научными организациями.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0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Методы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работы с одаренными детьми: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b="1" i="1" u="sng" dirty="0">
                <a:latin typeface="Times New Roman"/>
                <a:ea typeface="Calibri"/>
              </a:rPr>
              <a:t>Диагностика </a:t>
            </a:r>
            <a:r>
              <a:rPr lang="ru-RU" b="1" i="1" u="sng" dirty="0" smtClean="0">
                <a:latin typeface="Times New Roman"/>
                <a:ea typeface="Calibri"/>
              </a:rPr>
              <a:t>одаренности</a:t>
            </a:r>
            <a:endParaRPr lang="ru-RU" b="1" i="1" u="sng" dirty="0">
              <a:latin typeface="Times New Roman"/>
              <a:ea typeface="Calibri"/>
            </a:endParaRPr>
          </a:p>
          <a:p>
            <a:r>
              <a:rPr lang="ru-RU" b="1" i="1" u="sng" dirty="0">
                <a:latin typeface="Times New Roman"/>
                <a:ea typeface="Calibri"/>
              </a:rPr>
              <a:t>Проектное </a:t>
            </a:r>
            <a:r>
              <a:rPr lang="ru-RU" b="1" i="1" u="sng" dirty="0" smtClean="0">
                <a:latin typeface="Times New Roman"/>
                <a:ea typeface="Calibri"/>
              </a:rPr>
              <a:t>обучение</a:t>
            </a:r>
            <a:endParaRPr lang="ru-RU" b="1" i="1" u="sng" dirty="0">
              <a:latin typeface="Times New Roman"/>
              <a:ea typeface="Calibri"/>
            </a:endParaRPr>
          </a:p>
          <a:p>
            <a:r>
              <a:rPr lang="ru-RU" b="1" i="1" u="sng" dirty="0">
                <a:latin typeface="Times New Roman"/>
                <a:ea typeface="Calibri"/>
              </a:rPr>
              <a:t>Формирование клубов и </a:t>
            </a:r>
            <a:r>
              <a:rPr lang="ru-RU" b="1" i="1" u="sng" dirty="0" smtClean="0">
                <a:latin typeface="Times New Roman"/>
                <a:ea typeface="Calibri"/>
              </a:rPr>
              <a:t>кружков, интересов</a:t>
            </a:r>
            <a:endParaRPr lang="ru-RU" b="1" i="1" u="sng" dirty="0">
              <a:latin typeface="Times New Roman"/>
              <a:ea typeface="Calibri"/>
            </a:endParaRPr>
          </a:p>
          <a:p>
            <a:r>
              <a:rPr lang="ru-RU" b="1" i="1" u="sng" dirty="0">
                <a:latin typeface="Times New Roman"/>
                <a:ea typeface="Calibri"/>
              </a:rPr>
              <a:t>Курсы, семинары и </a:t>
            </a:r>
            <a:r>
              <a:rPr lang="ru-RU" b="1" i="1" u="sng" dirty="0" smtClean="0">
                <a:latin typeface="Times New Roman"/>
                <a:ea typeface="Calibri"/>
              </a:rPr>
              <a:t>мастер-классы</a:t>
            </a:r>
            <a:endParaRPr lang="ru-RU" dirty="0">
              <a:latin typeface="Times New Roman"/>
              <a:ea typeface="Calibri"/>
            </a:endParaRPr>
          </a:p>
          <a:p>
            <a:r>
              <a:rPr lang="ru-RU" b="1" i="1" u="sng" dirty="0">
                <a:latin typeface="Times New Roman"/>
                <a:ea typeface="Calibri"/>
              </a:rPr>
              <a:t>Конкурсы и </a:t>
            </a:r>
            <a:r>
              <a:rPr lang="ru-RU" b="1" i="1" u="sng" dirty="0" smtClean="0">
                <a:latin typeface="Times New Roman"/>
                <a:ea typeface="Calibri"/>
              </a:rPr>
              <a:t>олимпиады</a:t>
            </a:r>
            <a:endParaRPr lang="ru-RU" b="1" i="1" u="sng" dirty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i="1" u="sng" dirty="0">
                <a:latin typeface="Times New Roman"/>
                <a:ea typeface="Calibri"/>
                <a:cs typeface="Times New Roman"/>
              </a:rPr>
              <a:t>Работа с родителями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8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604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71625" y="500063"/>
            <a:ext cx="6323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Диагностика одаренности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14375" y="1357313"/>
            <a:ext cx="8072438" cy="3754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    </a:t>
            </a:r>
            <a:r>
              <a:rPr lang="ru-RU" sz="2800" dirty="0" smtClean="0">
                <a:solidFill>
                  <a:srgbClr val="000000"/>
                </a:solidFill>
              </a:rPr>
              <a:t>Тест </a:t>
            </a:r>
            <a:r>
              <a:rPr lang="ru-RU" sz="2800" dirty="0">
                <a:solidFill>
                  <a:srgbClr val="000000"/>
                </a:solidFill>
              </a:rPr>
              <a:t>"Способности ученика"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    Тест "</a:t>
            </a:r>
            <a:r>
              <a:rPr lang="ru-RU" sz="2800" dirty="0" err="1">
                <a:solidFill>
                  <a:srgbClr val="000000"/>
                </a:solidFill>
              </a:rPr>
              <a:t>Слухо</a:t>
            </a:r>
            <a:r>
              <a:rPr lang="ru-RU" sz="2800" dirty="0">
                <a:solidFill>
                  <a:srgbClr val="000000"/>
                </a:solidFill>
              </a:rPr>
              <a:t> - речевая память"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    Методика «Характеристика ученика»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    Методика родительского исследования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   «Карта одаренности»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    Методика оценки общей одаренности</a:t>
            </a:r>
          </a:p>
        </p:txBody>
      </p:sp>
      <p:pic>
        <p:nvPicPr>
          <p:cNvPr id="6149" name="Picture 10" descr="D:\Мои рисунки\для оформления\маркеры\RedRightArrow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001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D:\Мои рисунки\для оформления\маркеры\RedRightArrow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002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D:\Мои рисунки\для оформления\маркеры\RedRightArrow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6431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D:\Мои рисунки\для оформления\маркеры\RedRightArrow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8612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D:\Мои рисунки\для оформления\маркеры\RedRightArrow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64343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6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56895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1. Тест "Способности ученика"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выявить склонности ученика к тому или иному роду занятий, уровень творческого развития, социальные способности.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Оборудование: распечатанные контрольные листы, карандаши или ручки.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Инструкция: ученику выдают разграфленный контрольный лист с номерами вопросов, рядом с которыми школьнику нужно вписать знак «+», если ответ положительный, и знак «-» , если ответ отрицательный. Вопрос зачитывает учитель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5988"/>
              </p:ext>
            </p:extLst>
          </p:nvPr>
        </p:nvGraphicFramePr>
        <p:xfrm>
          <a:off x="1619672" y="4437112"/>
          <a:ext cx="4772025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523875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143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1252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47664" y="3348574"/>
            <a:ext cx="52705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Контрольный лист: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Буклет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2558</Words>
  <Application>Microsoft Office PowerPoint</Application>
  <PresentationFormat>Экран (4:3)</PresentationFormat>
  <Paragraphs>389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Оформление по умолчанию</vt:lpstr>
      <vt:lpstr>4_Оформление по умолчанию</vt:lpstr>
      <vt:lpstr>12_Оформление по умолчанию</vt:lpstr>
      <vt:lpstr>Тема Office</vt:lpstr>
      <vt:lpstr>Презентация PowerPoint</vt:lpstr>
      <vt:lpstr>Презентация PowerPoint</vt:lpstr>
      <vt:lpstr>Одаренность</vt:lpstr>
      <vt:lpstr>Степень одаренности</vt:lpstr>
      <vt:lpstr>Цели системы менеджмента в работе с одаренными детьми:</vt:lpstr>
      <vt:lpstr>Задачи системы менеджмента: </vt:lpstr>
      <vt:lpstr> Методы работы с одаренными детьми: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Проектное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клубов и кружков, интересов </vt:lpstr>
      <vt:lpstr>  При организации деятельности  кружков учитывается </vt:lpstr>
      <vt:lpstr>  Результативность  работы с одаренными детьми, занятых в работе кружков, секций, клубов </vt:lpstr>
      <vt:lpstr>  Результативность  работы с одаренными детьми, занятых в работе кружков, секций, клубов </vt:lpstr>
      <vt:lpstr>Результативность  работы с одаренными детьми, занятых в работе кружков, секций, клубов</vt:lpstr>
      <vt:lpstr>Презентация PowerPoint</vt:lpstr>
      <vt:lpstr>Курсы, семинары и мастер-классы </vt:lpstr>
      <vt:lpstr> Цель курсов: Подготовка преподавателей основного общего образования к росту и улучшению структуры деятельности с одаренными детьми в образовательных организациях и увеличение конкурентоспособности преподавателя. </vt:lpstr>
      <vt:lpstr>Сведения о курсах повышения квалификации </vt:lpstr>
      <vt:lpstr>    Курсы повышения квалификации педагогов  за 3 года  </vt:lpstr>
      <vt:lpstr>  «Одаренные дети: формы и методы работы» </vt:lpstr>
      <vt:lpstr>Презентация PowerPoint</vt:lpstr>
      <vt:lpstr>Презентация PowerPoint</vt:lpstr>
      <vt:lpstr>Конкурсы и олимпиады</vt:lpstr>
      <vt:lpstr>  Участие обучающихся в олимпиадах  по общеобразовательным предметам </vt:lpstr>
      <vt:lpstr>Участники  городского этапа олимпиады</vt:lpstr>
      <vt:lpstr>Победители городского этапа олимпиады</vt:lpstr>
      <vt:lpstr>Победители областного этапа олимпиады</vt:lpstr>
      <vt:lpstr> Работа с родителями </vt:lpstr>
      <vt:lpstr>Презентация PowerPoint</vt:lpstr>
      <vt:lpstr>Заключение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труд – там успех</dc:title>
  <dc:creator>User</dc:creator>
  <cp:lastModifiedBy>111</cp:lastModifiedBy>
  <cp:revision>32</cp:revision>
  <cp:lastPrinted>2024-11-05T12:27:16Z</cp:lastPrinted>
  <dcterms:created xsi:type="dcterms:W3CDTF">2013-03-05T08:21:00Z</dcterms:created>
  <dcterms:modified xsi:type="dcterms:W3CDTF">2024-11-06T04:29:24Z</dcterms:modified>
</cp:coreProperties>
</file>